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notesMasterIdLst>
    <p:notesMasterId r:id="rId81"/>
  </p:notesMasterIdLst>
  <p:handoutMasterIdLst>
    <p:handoutMasterId r:id="rId82"/>
  </p:handoutMasterIdLst>
  <p:sldIdLst>
    <p:sldId id="256" r:id="rId2"/>
    <p:sldId id="379" r:id="rId3"/>
    <p:sldId id="361" r:id="rId4"/>
    <p:sldId id="838" r:id="rId5"/>
    <p:sldId id="839" r:id="rId6"/>
    <p:sldId id="840" r:id="rId7"/>
    <p:sldId id="841" r:id="rId8"/>
    <p:sldId id="842" r:id="rId9"/>
    <p:sldId id="843" r:id="rId10"/>
    <p:sldId id="263" r:id="rId11"/>
    <p:sldId id="844" r:id="rId12"/>
    <p:sldId id="845" r:id="rId13"/>
    <p:sldId id="846" r:id="rId14"/>
    <p:sldId id="847" r:id="rId15"/>
    <p:sldId id="848" r:id="rId16"/>
    <p:sldId id="849" r:id="rId17"/>
    <p:sldId id="850" r:id="rId18"/>
    <p:sldId id="851" r:id="rId19"/>
    <p:sldId id="852" r:id="rId20"/>
    <p:sldId id="853" r:id="rId21"/>
    <p:sldId id="854" r:id="rId22"/>
    <p:sldId id="855" r:id="rId23"/>
    <p:sldId id="837" r:id="rId24"/>
    <p:sldId id="856" r:id="rId25"/>
    <p:sldId id="857" r:id="rId26"/>
    <p:sldId id="858" r:id="rId27"/>
    <p:sldId id="859" r:id="rId28"/>
    <p:sldId id="326" r:id="rId29"/>
    <p:sldId id="860" r:id="rId30"/>
    <p:sldId id="861" r:id="rId31"/>
    <p:sldId id="862" r:id="rId32"/>
    <p:sldId id="863" r:id="rId33"/>
    <p:sldId id="864" r:id="rId34"/>
    <p:sldId id="865" r:id="rId35"/>
    <p:sldId id="866" r:id="rId36"/>
    <p:sldId id="867" r:id="rId37"/>
    <p:sldId id="868" r:id="rId38"/>
    <p:sldId id="869" r:id="rId39"/>
    <p:sldId id="870" r:id="rId40"/>
    <p:sldId id="871" r:id="rId41"/>
    <p:sldId id="872" r:id="rId42"/>
    <p:sldId id="873" r:id="rId43"/>
    <p:sldId id="874" r:id="rId44"/>
    <p:sldId id="875" r:id="rId45"/>
    <p:sldId id="876" r:id="rId46"/>
    <p:sldId id="877" r:id="rId47"/>
    <p:sldId id="878" r:id="rId48"/>
    <p:sldId id="879" r:id="rId49"/>
    <p:sldId id="880" r:id="rId50"/>
    <p:sldId id="881" r:id="rId51"/>
    <p:sldId id="882" r:id="rId52"/>
    <p:sldId id="883" r:id="rId53"/>
    <p:sldId id="884" r:id="rId54"/>
    <p:sldId id="391" r:id="rId55"/>
    <p:sldId id="392" r:id="rId56"/>
    <p:sldId id="393" r:id="rId57"/>
    <p:sldId id="885" r:id="rId58"/>
    <p:sldId id="886" r:id="rId59"/>
    <p:sldId id="887" r:id="rId60"/>
    <p:sldId id="888" r:id="rId61"/>
    <p:sldId id="889" r:id="rId62"/>
    <p:sldId id="890" r:id="rId63"/>
    <p:sldId id="891" r:id="rId64"/>
    <p:sldId id="892" r:id="rId65"/>
    <p:sldId id="893" r:id="rId66"/>
    <p:sldId id="894" r:id="rId67"/>
    <p:sldId id="895" r:id="rId68"/>
    <p:sldId id="896" r:id="rId69"/>
    <p:sldId id="897" r:id="rId70"/>
    <p:sldId id="898" r:id="rId71"/>
    <p:sldId id="899" r:id="rId72"/>
    <p:sldId id="900" r:id="rId73"/>
    <p:sldId id="901" r:id="rId74"/>
    <p:sldId id="902" r:id="rId75"/>
    <p:sldId id="903" r:id="rId76"/>
    <p:sldId id="904" r:id="rId77"/>
    <p:sldId id="905" r:id="rId78"/>
    <p:sldId id="330" r:id="rId79"/>
    <p:sldId id="305" r:id="rId80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8EFF8"/>
    <a:srgbClr val="FFFFFF"/>
    <a:srgbClr val="55C5D0"/>
    <a:srgbClr val="FEEBCD"/>
    <a:srgbClr val="FFF3DB"/>
    <a:srgbClr val="DDF1F0"/>
    <a:srgbClr val="F6923C"/>
    <a:srgbClr val="FFFAC2"/>
    <a:srgbClr val="FFFFCC"/>
    <a:srgbClr val="FDE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fld id="{8383B835-3BFE-4B85-82D8-1BE647A4113D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559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fld id="{FB19F679-FC61-4ED7-B113-A17BF1221A80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059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B0D056-06C1-427C-B095-DD5CAE33F6FD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DF080-5E8C-48AD-84E5-6C08B304C14E}" type="datetimeFigureOut">
              <a:rPr lang="en-US" smtClean="0"/>
              <a:t>2/27/2022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1pPr>
            <a:lvl2pPr marL="640080" indent="-27432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2pPr>
            <a:lvl3pPr marL="9144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3pPr>
            <a:lvl4pPr marL="13716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4pPr>
            <a:lvl5pPr marL="1828800" indent="-228600">
              <a:buFont typeface="Wingdings" panose="05000000000000000000" pitchFamily="2" charset="2"/>
              <a:buChar char="l"/>
              <a:defRPr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t>2/27/2022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CBDD8EA-ABBC-431C-AC65-2492E152BE4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5062E18-1804-4C78-B91B-667B633A2436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897393-2EB1-46AB-82F2-C97528613E4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" y="228600"/>
            <a:ext cx="499238" cy="8991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장 이벤트 처리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TextBox 4"/>
          <p:cNvSpPr txBox="1"/>
          <p:nvPr/>
        </p:nvSpPr>
        <p:spPr>
          <a:xfrm>
            <a:off x="2362200" y="87061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ko-KR" altLang="en-US" sz="4800" i="1" dirty="0" err="1"/>
              <a:t>파워자바</a:t>
            </a:r>
            <a:r>
              <a:rPr lang="en-US" altLang="ko-KR" sz="4800" i="1" dirty="0"/>
              <a:t>(</a:t>
            </a:r>
            <a:r>
              <a:rPr lang="ko-KR" altLang="en-US" sz="4800" i="1" dirty="0"/>
              <a:t>개정</a:t>
            </a:r>
            <a:r>
              <a:rPr lang="en-US" altLang="ko-KR" sz="4800" i="1" dirty="0"/>
              <a:t>3</a:t>
            </a:r>
            <a:r>
              <a:rPr lang="ko-KR" altLang="en-US" sz="4800" i="1" dirty="0"/>
              <a:t>판</a:t>
            </a:r>
            <a:r>
              <a:rPr lang="en-US" altLang="ko-KR" sz="4800" i="1" dirty="0"/>
              <a:t>)</a:t>
            </a:r>
            <a:endParaRPr lang="ko-KR" altLang="en-US" sz="4800" i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CAB09E4-A111-43CB-9176-BF421CFA1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21046"/>
            <a:ext cx="2653553" cy="26535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524685-1FD1-4D9F-AD66-328B22A3B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55" y="2635324"/>
            <a:ext cx="957097" cy="172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87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이벤트 처리기를 어디에</a:t>
            </a:r>
            <a:r>
              <a:rPr lang="en-US" altLang="ko-KR" sz="3600"/>
              <a:t>…</a:t>
            </a:r>
          </a:p>
        </p:txBody>
      </p:sp>
      <p:sp>
        <p:nvSpPr>
          <p:cNvPr id="10243" name="AutoShape 4"/>
          <p:cNvSpPr/>
          <p:nvPr/>
        </p:nvSpPr>
        <p:spPr>
          <a:xfrm>
            <a:off x="2300694" y="2206883"/>
            <a:ext cx="992655" cy="2891495"/>
          </a:xfrm>
          <a:prstGeom prst="leftBrace">
            <a:avLst>
              <a:gd name="adj1" fmla="val 37428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pPr lvl="0">
              <a:defRPr lang="ko-KR" altLang="en-US"/>
            </a:pPr>
            <a:endParaRPr lang="ko-KR" altLang="en-US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244" name="Text Box 5"/>
          <p:cNvSpPr txBox="1">
            <a:spLocks noChangeArrowheads="1"/>
          </p:cNvSpPr>
          <p:nvPr/>
        </p:nvSpPr>
        <p:spPr>
          <a:xfrm>
            <a:off x="751223" y="3429000"/>
            <a:ext cx="1628701" cy="6426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algn="ctr">
              <a:defRPr lang="ko-KR" altLang="en-US"/>
            </a:pPr>
            <a:r>
              <a:rPr lang="ko-KR" altLang="en-US">
                <a:latin typeface="굴림" panose="020B0600000101010101" pitchFamily="50" charset="-127"/>
                <a:ea typeface="굴림" panose="020B0600000101010101" pitchFamily="50" charset="-127"/>
              </a:rPr>
              <a:t>이벤트 처리 방법</a:t>
            </a:r>
          </a:p>
        </p:txBody>
      </p:sp>
      <p:sp>
        <p:nvSpPr>
          <p:cNvPr id="10245" name="Text Box 6"/>
          <p:cNvSpPr txBox="1">
            <a:spLocks noChangeArrowheads="1"/>
          </p:cNvSpPr>
          <p:nvPr/>
        </p:nvSpPr>
        <p:spPr>
          <a:xfrm>
            <a:off x="3291156" y="2070100"/>
            <a:ext cx="479971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(1) </a:t>
            </a:r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독립적인 클래스로 이벤트 처리기를 작성</a:t>
            </a:r>
          </a:p>
        </p:txBody>
      </p:sp>
      <p:sp>
        <p:nvSpPr>
          <p:cNvPr id="10246" name="Text Box 7"/>
          <p:cNvSpPr txBox="1">
            <a:spLocks noChangeArrowheads="1"/>
          </p:cNvSpPr>
          <p:nvPr/>
        </p:nvSpPr>
        <p:spPr>
          <a:xfrm>
            <a:off x="3289569" y="2771775"/>
            <a:ext cx="433804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(2) </a:t>
            </a:r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내부 클래스로 이벤트 처리기를 작성</a:t>
            </a:r>
          </a:p>
        </p:txBody>
      </p:sp>
      <p:sp>
        <p:nvSpPr>
          <p:cNvPr id="10247" name="Text Box 8"/>
          <p:cNvSpPr txBox="1">
            <a:spLocks noChangeArrowheads="1"/>
          </p:cNvSpPr>
          <p:nvPr/>
        </p:nvSpPr>
        <p:spPr>
          <a:xfrm>
            <a:off x="3291156" y="3429000"/>
            <a:ext cx="4338047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(3) </a:t>
            </a:r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프레임 클래스에 이벤트 처리를 구현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>
          <a:xfrm>
            <a:off x="3289569" y="4071977"/>
            <a:ext cx="356860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omic Sans MS"/>
                <a:ea typeface="굴림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/>
                <a:ea typeface="굴림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/>
                <a:ea typeface="굴림"/>
              </a:defRPr>
            </a:lvl9pPr>
          </a:lstStyle>
          <a:p>
            <a:pPr lvl="0">
              <a:defRPr lang="ko-KR" altLang="en-US"/>
            </a:pPr>
            <a:r>
              <a:rPr lang="en-US" altLang="ko-KR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(4) </a:t>
            </a:r>
            <a:r>
              <a:rPr lang="ko-KR" altLang="en-US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무명 클래스를 사용하는 방법</a:t>
            </a:r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>
          <a:xfrm>
            <a:off x="3326012" y="4696485"/>
            <a:ext cx="310694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람다식을 이용하는 방법</a:t>
            </a:r>
            <a:r>
              <a:rPr lang="en-US" altLang="ko-KR" dirty="0">
                <a:solidFill>
                  <a:schemeClr val="tx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A411F-E948-4271-BA8A-66AE621A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내부 클래스가 이벤트를 처리하는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F6E9904-B636-4D35-A63A-52797A4FFEA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70850" y="1600200"/>
            <a:ext cx="7637250" cy="4495800"/>
          </a:xfrm>
        </p:spPr>
      </p:pic>
    </p:spTree>
    <p:extLst>
      <p:ext uri="{BB962C8B-B14F-4D97-AF65-F5344CB8AC3E}">
        <p14:creationId xmlns:p14="http://schemas.microsoft.com/office/powerpoint/2010/main" val="3162389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7A411F-E948-4271-BA8A-66AE621A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내부 클래스가 이벤트를 처리하는 방법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E88E238-B1C7-4DE5-98DA-A753354279D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85444" y="1600200"/>
            <a:ext cx="7808062" cy="4495800"/>
          </a:xfrm>
        </p:spPr>
      </p:pic>
    </p:spTree>
    <p:extLst>
      <p:ext uri="{BB962C8B-B14F-4D97-AF65-F5344CB8AC3E}">
        <p14:creationId xmlns:p14="http://schemas.microsoft.com/office/powerpoint/2010/main" val="3090825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FBE52-555D-4BB3-97FA-80D36CEC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클래스가 이벤트를 처리하는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82326E-A7B4-4CE7-8849-797EF41377D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다음과 같이 </a:t>
            </a:r>
            <a:r>
              <a:rPr lang="en-US" altLang="ko-KR" dirty="0" err="1"/>
              <a:t>MyListener</a:t>
            </a:r>
            <a:r>
              <a:rPr lang="ko-KR" altLang="en-US" dirty="0"/>
              <a:t>를 외부 클래스로 구현했다고 하자</a:t>
            </a:r>
            <a:r>
              <a:rPr lang="en-US" altLang="ko-KR" dirty="0"/>
              <a:t>. </a:t>
            </a:r>
            <a:r>
              <a:rPr lang="en-US" altLang="ko-KR" dirty="0" err="1"/>
              <a:t>MyListener</a:t>
            </a:r>
            <a:r>
              <a:rPr lang="en-US" altLang="ko-KR" dirty="0"/>
              <a:t> </a:t>
            </a:r>
            <a:r>
              <a:rPr lang="ko-KR" altLang="en-US" dirty="0"/>
              <a:t>외부 클래스에서는 </a:t>
            </a:r>
            <a:r>
              <a:rPr lang="en-US" altLang="ko-KR" dirty="0" err="1"/>
              <a:t>MyFrame</a:t>
            </a:r>
            <a:r>
              <a:rPr lang="en-US" altLang="ko-KR" dirty="0"/>
              <a:t> </a:t>
            </a:r>
            <a:r>
              <a:rPr lang="ko-KR" altLang="en-US" dirty="0"/>
              <a:t>안에 정의된 </a:t>
            </a:r>
            <a:r>
              <a:rPr lang="en-US" altLang="ko-KR" dirty="0"/>
              <a:t>label </a:t>
            </a:r>
            <a:r>
              <a:rPr lang="ko-KR" altLang="en-US" dirty="0"/>
              <a:t>변수에는 접근하기 힘들다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AD1185-90A4-4132-8D5A-1BCABD77B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008" y="2465573"/>
            <a:ext cx="7300322" cy="34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4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FBE52-555D-4BB3-97FA-80D36CECD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 클래스가 이벤트를 처리하는 방법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2996730-934A-4359-A23B-D6C29865437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774042" y="1600200"/>
            <a:ext cx="7830866" cy="4495800"/>
          </a:xfrm>
        </p:spPr>
      </p:pic>
    </p:spTree>
    <p:extLst>
      <p:ext uri="{BB962C8B-B14F-4D97-AF65-F5344CB8AC3E}">
        <p14:creationId xmlns:p14="http://schemas.microsoft.com/office/powerpoint/2010/main" val="263189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599E-147F-4600-A400-069E9B84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클래스가 이벤트를 처리하는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2F2A8-DAF8-4235-8CC5-9CE5EE22DB3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 방법은 프레임 클래스가 </a:t>
            </a:r>
            <a:r>
              <a:rPr lang="en-US" altLang="ko-KR" dirty="0" err="1"/>
              <a:t>JFrame</a:t>
            </a:r>
            <a:r>
              <a:rPr lang="ko-KR" altLang="en-US" dirty="0"/>
              <a:t>을 상속받으면서 동시에 </a:t>
            </a:r>
            <a:r>
              <a:rPr lang="en-US" altLang="ko-KR" dirty="0"/>
              <a:t>ActionListener </a:t>
            </a:r>
            <a:r>
              <a:rPr lang="ko-KR" altLang="en-US" dirty="0"/>
              <a:t>인터페이스도 구현하는 방법이다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DF5E1-DC8F-49A4-BECA-2EEE7BA4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00" y="2353795"/>
            <a:ext cx="7038695" cy="16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44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9599E-147F-4600-A400-069E9B84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프레임 클래스가 이벤트를 처리하는 방법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A782B52-81C1-475E-967A-4A5DA213DC8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99518" y="1474694"/>
            <a:ext cx="7135392" cy="5244174"/>
          </a:xfrm>
        </p:spPr>
      </p:pic>
    </p:spTree>
    <p:extLst>
      <p:ext uri="{BB962C8B-B14F-4D97-AF65-F5344CB8AC3E}">
        <p14:creationId xmlns:p14="http://schemas.microsoft.com/office/powerpoint/2010/main" val="2164535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7C267-38A5-4D94-9EEC-1982B3DD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무명 클래스를 사용하는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C44A5-72D4-4BC1-8495-CAA231BD93A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무명 클래스는 말 그대로</a:t>
            </a:r>
            <a:r>
              <a:rPr lang="en-US" altLang="ko-KR" dirty="0"/>
              <a:t>, </a:t>
            </a:r>
            <a:r>
              <a:rPr lang="ko-KR" altLang="en-US" dirty="0"/>
              <a:t>이름이 없는 클래스를 작성하여 한 번만 사용하는 것이다</a:t>
            </a:r>
            <a:r>
              <a:rPr lang="en-US" altLang="ko-KR" dirty="0"/>
              <a:t>. </a:t>
            </a:r>
            <a:r>
              <a:rPr lang="ko-KR" altLang="en-US" dirty="0"/>
              <a:t>이것은 처음에는 상당히 이상해 보이지만</a:t>
            </a:r>
            <a:r>
              <a:rPr lang="en-US" altLang="ko-KR" dirty="0"/>
              <a:t>, </a:t>
            </a:r>
            <a:r>
              <a:rPr lang="ko-KR" altLang="en-US" dirty="0"/>
              <a:t>실제로는 익숙해지면 코드를 읽기 쉽게 만든다</a:t>
            </a:r>
            <a:r>
              <a:rPr lang="en-US" altLang="ko-KR" dirty="0"/>
              <a:t>. </a:t>
            </a:r>
            <a:r>
              <a:rPr lang="ko-KR" altLang="en-US" dirty="0"/>
              <a:t>왜냐하면 클래스가 정의되면서 바로 사용되기 때문이다</a:t>
            </a:r>
            <a:r>
              <a:rPr lang="en-US" altLang="ko-KR" dirty="0"/>
              <a:t>. </a:t>
            </a:r>
            <a:r>
              <a:rPr lang="ko-KR" altLang="en-US" dirty="0"/>
              <a:t>안드로이드 프로그래밍에서도 자주 사용된다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C80112-AA66-4C57-85F5-A26E62CA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70" y="2954700"/>
            <a:ext cx="7890978" cy="33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4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7C267-38A5-4D94-9EEC-1982B3DDD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클래스를 사용하는 방법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50EE992-B146-4689-85B7-678AF8F4CD1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5626" y="1600200"/>
            <a:ext cx="776769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65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2F2D8-C2E2-4531-ACC4-430525084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 클래스와 익명 클래스의 비교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E0E702-2126-4ED1-8165-CCB8A1091FE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10983"/>
            <a:ext cx="8153400" cy="1618017"/>
          </a:xfrm>
        </p:spPr>
      </p:pic>
    </p:spTree>
    <p:extLst>
      <p:ext uri="{BB962C8B-B14F-4D97-AF65-F5344CB8AC3E}">
        <p14:creationId xmlns:p14="http://schemas.microsoft.com/office/powerpoint/2010/main" val="326768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F53F50-CCEC-406F-8944-97BC85DE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10</a:t>
            </a:r>
            <a:r>
              <a:rPr lang="ko-KR" altLang="en-US"/>
              <a:t>장의 </a:t>
            </a:r>
            <a:r>
              <a:rPr lang="ko-KR" altLang="en-US" dirty="0"/>
              <a:t>목표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8EFD36C-B363-4DC8-A762-8BBC1DF2E57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15158" y="1600200"/>
            <a:ext cx="6548634" cy="4495800"/>
          </a:xfrm>
        </p:spPr>
      </p:pic>
    </p:spTree>
    <p:extLst>
      <p:ext uri="{BB962C8B-B14F-4D97-AF65-F5344CB8AC3E}">
        <p14:creationId xmlns:p14="http://schemas.microsoft.com/office/powerpoint/2010/main" val="2059472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25D9F-0A27-44F3-944C-AB04334A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람다식을 이용하는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494FAA-4A46-4331-AD8F-F34FF0D40ED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람다식</a:t>
            </a:r>
            <a:r>
              <a:rPr lang="en-US" altLang="ko-KR" dirty="0"/>
              <a:t>(lambda expression)</a:t>
            </a:r>
            <a:r>
              <a:rPr lang="ko-KR" altLang="en-US" dirty="0"/>
              <a:t>은 이름이 없는 메소드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라고 할 수 있다</a:t>
            </a:r>
            <a:r>
              <a:rPr lang="en-US" altLang="ko-KR" dirty="0"/>
              <a:t>. </a:t>
            </a:r>
            <a:r>
              <a:rPr lang="ko-KR" altLang="en-US" dirty="0"/>
              <a:t>우리가 람다식을 사용하는 이유는 간결함 때문이다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F459D2-8C59-4C27-A487-8D8C4EC9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36" y="2847876"/>
            <a:ext cx="7871012" cy="129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56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25D9F-0A27-44F3-944C-AB04334A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람다식을 이용하는 방법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17C169-3EA1-493A-A2BE-C55D4D95659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81530" y="398930"/>
            <a:ext cx="8662470" cy="5867400"/>
          </a:xfrm>
        </p:spPr>
      </p:pic>
    </p:spTree>
    <p:extLst>
      <p:ext uri="{BB962C8B-B14F-4D97-AF65-F5344CB8AC3E}">
        <p14:creationId xmlns:p14="http://schemas.microsoft.com/office/powerpoint/2010/main" val="2035685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6F3D1-80C1-495D-AA65-38756F7A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D0728D1-91A5-4F36-B77B-022B637E953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91125"/>
            <a:ext cx="8153400" cy="1601056"/>
          </a:xfrm>
        </p:spPr>
      </p:pic>
    </p:spTree>
    <p:extLst>
      <p:ext uri="{BB962C8B-B14F-4D97-AF65-F5344CB8AC3E}">
        <p14:creationId xmlns:p14="http://schemas.microsoft.com/office/powerpoint/2010/main" val="440634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B0791-F69F-452E-943C-CD7A4DA7F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사진 뷰어 만들기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4B474EDA-6767-48F3-BBBD-63AC41D82E6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이번 장에서 각 컴포넌트들을 화면에 배치하는 방법과 레이블에 이미지를 표시하는 방법을 학습하였다</a:t>
            </a:r>
            <a:r>
              <a:rPr lang="en-US" altLang="ko-KR" dirty="0"/>
              <a:t>. </a:t>
            </a:r>
            <a:r>
              <a:rPr lang="ko-KR" altLang="en-US" dirty="0"/>
              <a:t>이것을 이용하여서 다음과 같은 이미지 뷰어를 만들어보자</a:t>
            </a:r>
            <a:r>
              <a:rPr lang="en-US" altLang="ko-KR" dirty="0"/>
              <a:t>. </a:t>
            </a:r>
            <a:r>
              <a:rPr lang="ko-KR" altLang="en-US" dirty="0"/>
              <a:t>물론 아직은 이벤트 처리가 되지 않지만</a:t>
            </a:r>
            <a:r>
              <a:rPr lang="en-US" altLang="ko-KR" dirty="0"/>
              <a:t>, </a:t>
            </a:r>
            <a:r>
              <a:rPr lang="ko-KR" altLang="en-US" dirty="0"/>
              <a:t>다음 장을 미리 예습한 독자라면 이벤트 처리 기능도 추가할 수 있을 것이다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27E7E9-1B2B-46DA-8F43-3A7FE0129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106" y="3240358"/>
            <a:ext cx="3940847" cy="246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18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C2950-0A0D-4369-A8DD-81C688285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컴포넌트의 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6D2FED-B35D-483E-BE70-201F1CECE38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스윙 컴포넌트가 발생하는 이벤트는 모든 컴포넌트가 공통적으로 지원하는 </a:t>
            </a:r>
            <a:r>
              <a:rPr lang="ko-KR" altLang="en-US" dirty="0" err="1"/>
              <a:t>저수준</a:t>
            </a:r>
            <a:r>
              <a:rPr lang="ko-KR" altLang="en-US" dirty="0"/>
              <a:t> 이벤트와 일부 컴포넌트만 지원하는 의미적 이벤트로 나눌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C90216-A717-4A9D-AF43-056F25DF1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35" y="3019425"/>
            <a:ext cx="65246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72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273C4-3A81-4A29-B5E2-9552BF32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저수준</a:t>
            </a:r>
            <a:r>
              <a:rPr lang="ko-KR" altLang="en-US" dirty="0"/>
              <a:t> 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4C90CA-80B2-45CD-BBDC-B1B5D1A7622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저수준</a:t>
            </a:r>
            <a:r>
              <a:rPr lang="ko-KR" altLang="en-US" dirty="0"/>
              <a:t> 이벤트</a:t>
            </a:r>
            <a:r>
              <a:rPr lang="en-US" altLang="ko-KR" dirty="0"/>
              <a:t>(low-level event)</a:t>
            </a:r>
            <a:r>
              <a:rPr lang="ko-KR" altLang="en-US" dirty="0"/>
              <a:t>는 모든 컴포넌트에서 발생된다</a:t>
            </a:r>
            <a:r>
              <a:rPr lang="en-US" altLang="ko-KR" dirty="0"/>
              <a:t>. </a:t>
            </a:r>
            <a:r>
              <a:rPr lang="ko-KR" altLang="en-US" dirty="0"/>
              <a:t>예를 들어서 마우스나 키보드로부터 발생되는 이벤트는 </a:t>
            </a:r>
            <a:r>
              <a:rPr lang="ko-KR" altLang="en-US" dirty="0" err="1"/>
              <a:t>저수준</a:t>
            </a:r>
            <a:r>
              <a:rPr lang="ko-KR" altLang="en-US" dirty="0"/>
              <a:t> 이벤트이다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36D14C-BC3B-4BA9-B48D-64C89C167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047" y="2691308"/>
            <a:ext cx="6995344" cy="244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63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E28CA-8136-4BEA-8792-ED81BD065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의미적 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EA5F4-57D2-4007-A294-C96CB7B4111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의미적 이벤트</a:t>
            </a:r>
            <a:r>
              <a:rPr lang="en-US" altLang="ko-KR" dirty="0"/>
              <a:t>(semantic event)</a:t>
            </a:r>
            <a:r>
              <a:rPr lang="ko-KR" altLang="en-US" dirty="0"/>
              <a:t>는 일부 컴포넌트에서만 발생한다</a:t>
            </a:r>
            <a:r>
              <a:rPr lang="en-US" altLang="ko-KR" dirty="0"/>
              <a:t>. </a:t>
            </a:r>
            <a:r>
              <a:rPr lang="ko-KR" altLang="en-US" dirty="0"/>
              <a:t>대표적인 의미적 이벤트는 액션 이벤트이다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835B2A-7429-4E00-9B30-69739E66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48" y="2583855"/>
            <a:ext cx="7706599" cy="21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555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A417D-A56B-4684-921E-2CD6AC1C5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액션 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AB9E88-B573-4ACE-AF31-C0C76D56AB5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다음과 같은 경우에 액션 이벤트가 발생한다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사용자가 버튼을 클릭하는 경우</a:t>
            </a:r>
          </a:p>
          <a:p>
            <a:pPr lvl="1"/>
            <a:r>
              <a:rPr lang="ko-KR" altLang="en-US" dirty="0"/>
              <a:t>사용자가 메뉴 항목을 선택하는 경우</a:t>
            </a:r>
          </a:p>
          <a:p>
            <a:pPr lvl="1"/>
            <a:r>
              <a:rPr lang="ko-KR" altLang="en-US" dirty="0"/>
              <a:t>사용자가 텍스트 필드에서 </a:t>
            </a:r>
            <a:r>
              <a:rPr lang="ko-KR" altLang="en-US" dirty="0" err="1"/>
              <a:t>엔터키를</a:t>
            </a:r>
            <a:r>
              <a:rPr lang="ko-KR" altLang="en-US" dirty="0"/>
              <a:t> 누르는 경우</a:t>
            </a:r>
          </a:p>
        </p:txBody>
      </p:sp>
      <p:pic>
        <p:nvPicPr>
          <p:cNvPr id="5" name="Picture 5" descr="MCj04325070000[1]">
            <a:extLst>
              <a:ext uri="{FF2B5EF4-FFF2-40B4-BE49-F238E27FC236}">
                <a16:creationId xmlns:a16="http://schemas.microsoft.com/office/drawing/2014/main" id="{136654A1-8F8E-4E3D-9D6A-3744D6211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971" y="3557870"/>
            <a:ext cx="2435225" cy="167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785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버튼을 만들어서 패널의 배경 색을 변경하는 프로그램을 작성하여 보자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이벤트 </a:t>
            </a:r>
            <a:r>
              <a:rPr lang="ko-KR" altLang="en-US" dirty="0" err="1"/>
              <a:t>리스너는</a:t>
            </a:r>
            <a:r>
              <a:rPr lang="ko-KR" altLang="en-US" dirty="0"/>
              <a:t> 하나만 생성한다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5" y="3510701"/>
            <a:ext cx="8147930" cy="1556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981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663A1DF-EE05-4376-977A-944ABACB1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013" y="1588478"/>
            <a:ext cx="7105964" cy="2013989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0F52C7-9A15-4C16-AF43-5D515144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62" y="3684215"/>
            <a:ext cx="7105964" cy="74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9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구동 프로그래밍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66AF2A7-0904-4B86-945D-7CBA61C4B6F3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13383"/>
            <a:ext cx="8153400" cy="3669433"/>
          </a:xfrm>
        </p:spPr>
      </p:pic>
    </p:spTree>
    <p:extLst>
      <p:ext uri="{BB962C8B-B14F-4D97-AF65-F5344CB8AC3E}">
        <p14:creationId xmlns:p14="http://schemas.microsoft.com/office/powerpoint/2010/main" val="1201373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액션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D97C952-4158-4D00-816C-F8763BF2EE1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14727" y="347382"/>
            <a:ext cx="7324198" cy="6163235"/>
          </a:xfrm>
        </p:spPr>
      </p:pic>
    </p:spTree>
    <p:extLst>
      <p:ext uri="{BB962C8B-B14F-4D97-AF65-F5344CB8AC3E}">
        <p14:creationId xmlns:p14="http://schemas.microsoft.com/office/powerpoint/2010/main" val="839115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9FC5B-6E7E-4CA4-995B-417EB18C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0FB68A5-2744-4FF9-ABD5-B3FA658ADF0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90162"/>
            <a:ext cx="8153400" cy="1859547"/>
          </a:xfrm>
        </p:spPr>
      </p:pic>
    </p:spTree>
    <p:extLst>
      <p:ext uri="{BB962C8B-B14F-4D97-AF65-F5344CB8AC3E}">
        <p14:creationId xmlns:p14="http://schemas.microsoft.com/office/powerpoint/2010/main" val="1804926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91295-C37E-42F4-AEDB-083C20DC2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1F09945-D2A7-4C84-ABCD-935F1719356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53138"/>
            <a:ext cx="8153400" cy="1321218"/>
          </a:xfrm>
        </p:spPr>
      </p:pic>
    </p:spTree>
    <p:extLst>
      <p:ext uri="{BB962C8B-B14F-4D97-AF65-F5344CB8AC3E}">
        <p14:creationId xmlns:p14="http://schemas.microsoft.com/office/powerpoint/2010/main" val="1064614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56F58-71A9-40C1-8AA8-7F2C7B55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 err="1"/>
              <a:t>키패드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C2FACA-8526-4584-AB6B-F8E0A7CC7393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숫자를 입력할 수 있는 </a:t>
            </a:r>
            <a:r>
              <a:rPr lang="ko-KR" altLang="en-US" dirty="0" err="1"/>
              <a:t>키패드</a:t>
            </a:r>
            <a:r>
              <a:rPr lang="ko-KR" altLang="en-US" dirty="0"/>
              <a:t> 프로그램을 작성하여 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01911F-CD88-4948-8815-4E499875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4" y="2488474"/>
            <a:ext cx="3971109" cy="18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7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56F58-71A9-40C1-8AA8-7F2C7B55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 err="1"/>
              <a:t>키패드</a:t>
            </a:r>
            <a:r>
              <a:rPr lang="ko-KR" altLang="en-US" dirty="0"/>
              <a:t> 만들기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0E8885-D5DF-46EC-A5CF-CA728AD3548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19150" y="1546411"/>
            <a:ext cx="7007298" cy="4961965"/>
          </a:xfrm>
        </p:spPr>
      </p:pic>
    </p:spTree>
    <p:extLst>
      <p:ext uri="{BB962C8B-B14F-4D97-AF65-F5344CB8AC3E}">
        <p14:creationId xmlns:p14="http://schemas.microsoft.com/office/powerpoint/2010/main" val="1342396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56F58-71A9-40C1-8AA8-7F2C7B553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 err="1"/>
              <a:t>키패드</a:t>
            </a:r>
            <a:r>
              <a:rPr lang="ko-KR" altLang="en-US" dirty="0"/>
              <a:t> 만들기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85A5002-5022-49ED-AF81-C4AFEB19ED0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23765" y="1672818"/>
            <a:ext cx="7069978" cy="2054524"/>
          </a:xfrm>
        </p:spPr>
      </p:pic>
    </p:spTree>
    <p:extLst>
      <p:ext uri="{BB962C8B-B14F-4D97-AF65-F5344CB8AC3E}">
        <p14:creationId xmlns:p14="http://schemas.microsoft.com/office/powerpoint/2010/main" val="136101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45B62-0117-4674-8F1E-1B33C384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Lab: </a:t>
            </a:r>
            <a:r>
              <a:rPr lang="ko-KR" altLang="en-US" dirty="0"/>
              <a:t>가위 바위 보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58DBE9-ADF9-4674-A703-0085811B6C6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가위</a:t>
            </a:r>
            <a:r>
              <a:rPr lang="en-US" altLang="ko-KR" dirty="0"/>
              <a:t>, </a:t>
            </a:r>
            <a:r>
              <a:rPr lang="ko-KR" altLang="en-US" dirty="0"/>
              <a:t>바위</a:t>
            </a:r>
            <a:r>
              <a:rPr lang="en-US" altLang="ko-KR" dirty="0"/>
              <a:t>, </a:t>
            </a:r>
            <a:r>
              <a:rPr lang="ko-KR" altLang="en-US" dirty="0"/>
              <a:t>보 게임을 작성하여 보자</a:t>
            </a:r>
            <a:r>
              <a:rPr lang="en-US" altLang="ko-KR" dirty="0"/>
              <a:t>. </a:t>
            </a:r>
            <a:r>
              <a:rPr lang="ko-KR" altLang="en-US" dirty="0"/>
              <a:t>먼저 가위</a:t>
            </a:r>
            <a:r>
              <a:rPr lang="en-US" altLang="ko-KR" dirty="0"/>
              <a:t>, </a:t>
            </a:r>
            <a:r>
              <a:rPr lang="ko-KR" altLang="en-US" dirty="0"/>
              <a:t>바위</a:t>
            </a:r>
            <a:r>
              <a:rPr lang="en-US" altLang="ko-KR" dirty="0"/>
              <a:t>, </a:t>
            </a:r>
            <a:r>
              <a:rPr lang="ko-KR" altLang="en-US" dirty="0"/>
              <a:t>보를 나타내는 버튼을 생성한다</a:t>
            </a:r>
            <a:r>
              <a:rPr lang="en-US" altLang="ko-KR" dirty="0"/>
              <a:t>. </a:t>
            </a:r>
            <a:r>
              <a:rPr lang="ko-KR" altLang="en-US" dirty="0"/>
              <a:t>사용자가 버튼 중에서 하나를 클릭하면 이것을 컴퓨터가 내부에서 생성한 </a:t>
            </a:r>
            <a:r>
              <a:rPr lang="ko-KR" altLang="en-US" dirty="0" err="1"/>
              <a:t>난수값과</a:t>
            </a:r>
            <a:r>
              <a:rPr lang="ko-KR" altLang="en-US" dirty="0"/>
              <a:t> 비교한다</a:t>
            </a:r>
            <a:r>
              <a:rPr lang="en-US" altLang="ko-KR" dirty="0"/>
              <a:t>. </a:t>
            </a:r>
            <a:r>
              <a:rPr lang="ko-KR" altLang="en-US" dirty="0"/>
              <a:t>그리고 누가 이겼는지를 화면에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B352E3-D32E-4E55-B36E-A45FCCCA6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64" y="3007278"/>
            <a:ext cx="7449671" cy="14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564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45B62-0117-4674-8F1E-1B33C384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가위 바위 보 게임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323E839-9449-422D-A4AB-B368C406EB0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67264" y="31168"/>
            <a:ext cx="7182885" cy="6598232"/>
          </a:xfrm>
        </p:spPr>
      </p:pic>
    </p:spTree>
    <p:extLst>
      <p:ext uri="{BB962C8B-B14F-4D97-AF65-F5344CB8AC3E}">
        <p14:creationId xmlns:p14="http://schemas.microsoft.com/office/powerpoint/2010/main" val="2248921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45B62-0117-4674-8F1E-1B33C384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가위 바위 보 게임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2500BA8-A26A-4271-94CD-0EE2F18F443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33786" y="1631608"/>
            <a:ext cx="7232262" cy="2357687"/>
          </a:xfrm>
        </p:spPr>
      </p:pic>
    </p:spTree>
    <p:extLst>
      <p:ext uri="{BB962C8B-B14F-4D97-AF65-F5344CB8AC3E}">
        <p14:creationId xmlns:p14="http://schemas.microsoft.com/office/powerpoint/2010/main" val="3320760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45B62-0117-4674-8F1E-1B33C384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가위 바위 보 게임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8A4EC4E-424F-4FEC-AF6E-B9C3D4C7042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33163" y="1528483"/>
            <a:ext cx="7411860" cy="5029200"/>
          </a:xfrm>
        </p:spPr>
      </p:pic>
    </p:spTree>
    <p:extLst>
      <p:ext uri="{BB962C8B-B14F-4D97-AF65-F5344CB8AC3E}">
        <p14:creationId xmlns:p14="http://schemas.microsoft.com/office/powerpoint/2010/main" val="101140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6B67E-26F7-413C-B029-5973CE6C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이벤트 </a:t>
            </a:r>
            <a:r>
              <a:rPr lang="ko-KR" altLang="en-US" dirty="0" err="1"/>
              <a:t>리스너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97E7B6-CA41-424D-81DE-2BEC5777617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  <a:r>
              <a:rPr lang="en-US" altLang="ko-KR" dirty="0"/>
              <a:t>(event)</a:t>
            </a:r>
            <a:r>
              <a:rPr lang="ko-KR" altLang="en-US" dirty="0"/>
              <a:t>는 사용자가 버튼을 </a:t>
            </a:r>
            <a:r>
              <a:rPr lang="ko-KR" altLang="en-US" dirty="0" err="1"/>
              <a:t>클릭한다거나</a:t>
            </a:r>
            <a:r>
              <a:rPr lang="ko-KR" altLang="en-US" dirty="0"/>
              <a:t> 마우스를 움직이거나 키를 누르면 발생한다</a:t>
            </a:r>
            <a:r>
              <a:rPr lang="en-US" altLang="ko-KR" dirty="0"/>
              <a:t>. </a:t>
            </a:r>
            <a:r>
              <a:rPr lang="ko-KR" altLang="en-US" dirty="0"/>
              <a:t>발생된 이벤트 객체에 반응하여서 이벤트를 처리하는 객체를 이벤트 </a:t>
            </a:r>
            <a:r>
              <a:rPr lang="ko-KR" altLang="en-US" dirty="0" err="1"/>
              <a:t>리스너</a:t>
            </a:r>
            <a:r>
              <a:rPr lang="en-US" altLang="ko-KR" dirty="0"/>
              <a:t>(event listener)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59B87-5174-4482-964B-454944E6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69" y="2763650"/>
            <a:ext cx="6542868" cy="322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48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45B62-0117-4674-8F1E-1B33C384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Sol: </a:t>
            </a:r>
            <a:r>
              <a:rPr lang="ko-KR" altLang="en-US" dirty="0"/>
              <a:t>가위 바위 보 게임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3AA7816-A85D-4D6F-992C-AFDC9D534DF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360612" y="2071687"/>
            <a:ext cx="4657725" cy="3552825"/>
          </a:xfrm>
        </p:spPr>
      </p:pic>
    </p:spTree>
    <p:extLst>
      <p:ext uri="{BB962C8B-B14F-4D97-AF65-F5344CB8AC3E}">
        <p14:creationId xmlns:p14="http://schemas.microsoft.com/office/powerpoint/2010/main" val="151180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F73837-7DE6-47DE-87C8-31A24359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키이벤트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2FBFE-711E-49DA-A3AA-5B46898646B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키 이벤트</a:t>
            </a:r>
            <a:r>
              <a:rPr lang="en-US" altLang="ko-KR" dirty="0"/>
              <a:t>(key event)</a:t>
            </a:r>
            <a:r>
              <a:rPr lang="ko-KR" altLang="en-US" dirty="0"/>
              <a:t>는 사용자가 키보드를 이용하여 입력을 하는 경우에 발생한다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keyPressed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r>
              <a:rPr lang="en-US" altLang="ko-KR" dirty="0"/>
              <a:t>: </a:t>
            </a:r>
            <a:r>
              <a:rPr lang="ko-KR" altLang="en-US" dirty="0"/>
              <a:t>사용자가 키를 누르면 이벤트가 발생한다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keyReleased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r>
              <a:rPr lang="en-US" altLang="ko-KR" dirty="0"/>
              <a:t>: </a:t>
            </a:r>
            <a:r>
              <a:rPr lang="ko-KR" altLang="en-US" dirty="0"/>
              <a:t>사용자가 키에서 손을 떼면 이벤트가 발생한다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keyTyped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  <a:r>
              <a:rPr lang="en-US" altLang="ko-KR" dirty="0"/>
              <a:t>: </a:t>
            </a:r>
            <a:r>
              <a:rPr lang="ko-KR" altLang="en-US" dirty="0"/>
              <a:t>입력된 유니코드 문자가 전송된다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E27E59-C967-461E-B953-14B9C482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259" y="3702701"/>
            <a:ext cx="5577728" cy="254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33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B2D44-EE2A-45B8-A991-F696CE98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포커스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08B89-9FBB-43CC-85E4-594C49315F8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컴포넌트가 키 이벤트를 받으려면 반드시 포커스</a:t>
            </a:r>
            <a:r>
              <a:rPr lang="en-US" altLang="ko-KR" dirty="0"/>
              <a:t>(focus)</a:t>
            </a:r>
            <a:r>
              <a:rPr lang="ko-KR" altLang="en-US" dirty="0"/>
              <a:t>를 가지고 있어야 한다</a:t>
            </a:r>
            <a:r>
              <a:rPr lang="en-US" altLang="ko-KR" dirty="0"/>
              <a:t>. </a:t>
            </a:r>
            <a:r>
              <a:rPr lang="ko-KR" altLang="en-US" dirty="0"/>
              <a:t>포커스란 키 입력을 받을 권리이다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오직 한 개의 컴포넌트만 포커스를 가지고 있어서 키 입력을 </a:t>
            </a:r>
            <a:r>
              <a:rPr lang="ko-KR" altLang="en-US" dirty="0" err="1"/>
              <a:t>독점ㅍ하게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B0BC9-79AB-4CCD-8734-BBAC3BB5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331" y="3124200"/>
            <a:ext cx="6454588" cy="17388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75C8A7-F366-4792-B445-217EF782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01" y="5257800"/>
            <a:ext cx="7384117" cy="76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58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CD25B-7481-47FF-99CF-CAE06CC80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EC5BBD-79BA-4E73-9193-06E0E9D26F5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어떤 클래스가 키보드 이벤트를 처리하려면 </a:t>
            </a:r>
            <a:r>
              <a:rPr lang="en-US" altLang="ko-KR" dirty="0" err="1"/>
              <a:t>KeyListener</a:t>
            </a:r>
            <a:r>
              <a:rPr lang="en-US" altLang="ko-KR" dirty="0"/>
              <a:t> </a:t>
            </a:r>
            <a:r>
              <a:rPr lang="ko-KR" altLang="en-US" dirty="0"/>
              <a:t>인터페이스를 구현하여야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D0AC5-C2CA-4819-BB10-346DD650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18" y="2293005"/>
            <a:ext cx="7299793" cy="17694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6985AB-6D55-4832-9893-F58046C1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07" y="4415678"/>
            <a:ext cx="6868786" cy="16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92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B7B8CE-8858-409B-8C23-1A6C84851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KeyEvent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A46F12A-3E0F-4367-BC01-5E6EA4E2FE3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951329"/>
            <a:ext cx="8153400" cy="1910953"/>
          </a:xfrm>
        </p:spPr>
      </p:pic>
    </p:spTree>
    <p:extLst>
      <p:ext uri="{BB962C8B-B14F-4D97-AF65-F5344CB8AC3E}">
        <p14:creationId xmlns:p14="http://schemas.microsoft.com/office/powerpoint/2010/main" val="895220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75DC8-4CBE-47FD-91B8-CC79BC4A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getKeyCode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1E7FFA-D18F-41B4-AEF4-1D8DDC6C22F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만약 글자가 아니고 키보드의 어떤 자판을 눌렀는지를 알고 싶으면 </a:t>
            </a:r>
            <a:r>
              <a:rPr lang="en-US" altLang="ko-KR" dirty="0" err="1"/>
              <a:t>e.getKeyCode</a:t>
            </a:r>
            <a:r>
              <a:rPr lang="en-US" altLang="ko-KR" dirty="0"/>
              <a:t>()</a:t>
            </a:r>
            <a:r>
              <a:rPr lang="ko-KR" altLang="en-US" dirty="0"/>
              <a:t>를 호출한다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78D2E5-973A-44A0-B2FB-C8EE48279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14" y="2574037"/>
            <a:ext cx="6422371" cy="31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51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02B62-1201-4500-858E-29220DA3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키 이벤트 정보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6B935-D2EA-4009-A403-2F3774EDB08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키 이벤트가 어떤 정보들을 반환하는지를 알기 위하여 텍스트 필드에 글자를 입력할 때 발생하는 키 이벤트 정보를 출력해본다</a:t>
            </a:r>
            <a:r>
              <a:rPr lang="en-US" altLang="ko-KR" dirty="0"/>
              <a:t>. </a:t>
            </a:r>
            <a:r>
              <a:rPr lang="ko-KR" altLang="en-US" dirty="0"/>
              <a:t>프로그램을 실행한 후에 여러 가지 키를 눌러보자</a:t>
            </a:r>
            <a:r>
              <a:rPr lang="en-US" altLang="ko-KR" dirty="0"/>
              <a:t>. </a:t>
            </a:r>
            <a:r>
              <a:rPr lang="ko-KR" altLang="en-US" dirty="0"/>
              <a:t>콘솔 창에 출력되는 문자열을 관찰한다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B1CF6-4B7F-45A2-B6B8-E2AEA60F3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39" y="3189755"/>
            <a:ext cx="6437219" cy="168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32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02B62-1201-4500-858E-29220DA3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키 이벤트 정보 출력하기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4D0A64-C93F-479E-84C0-8FC8DE9346E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38314" y="1600200"/>
            <a:ext cx="6667371" cy="4020671"/>
          </a:xfrm>
        </p:spPr>
      </p:pic>
    </p:spTree>
    <p:extLst>
      <p:ext uri="{BB962C8B-B14F-4D97-AF65-F5344CB8AC3E}">
        <p14:creationId xmlns:p14="http://schemas.microsoft.com/office/powerpoint/2010/main" val="2000155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02B62-1201-4500-858E-29220DA32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키 이벤트 정보 출력하기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F989617-906B-4F6C-961A-F2785FC03489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37129" y="1510552"/>
            <a:ext cx="6831106" cy="5213407"/>
          </a:xfrm>
        </p:spPr>
      </p:pic>
    </p:spTree>
    <p:extLst>
      <p:ext uri="{BB962C8B-B14F-4D97-AF65-F5344CB8AC3E}">
        <p14:creationId xmlns:p14="http://schemas.microsoft.com/office/powerpoint/2010/main" val="3139498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A6B11-1B6B-4D78-802A-A4AB3BEA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자동차 움직이기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FE681-2818-485A-879D-E24F4F7729F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키보드의 화살표 키로 움직이는 자동차를 작성하여 보자</a:t>
            </a:r>
            <a:r>
              <a:rPr lang="en-US" altLang="ko-KR" dirty="0"/>
              <a:t>. </a:t>
            </a:r>
            <a:r>
              <a:rPr lang="ko-KR" altLang="en-US" dirty="0"/>
              <a:t>프레임에 패널을 붙이고 패널에서 자동차 이미지를 그린다</a:t>
            </a:r>
            <a:r>
              <a:rPr lang="en-US" altLang="ko-KR" dirty="0"/>
              <a:t>. </a:t>
            </a:r>
            <a:r>
              <a:rPr lang="ko-KR" altLang="en-US" dirty="0"/>
              <a:t>패널 안에서 키 이벤트를 처리하여 화살표 키가 입력되면 화면의 자동차를 움직인다</a:t>
            </a:r>
            <a:r>
              <a:rPr lang="en-US" altLang="ko-KR" dirty="0"/>
              <a:t>. </a:t>
            </a:r>
            <a:r>
              <a:rPr lang="ko-KR" altLang="en-US" dirty="0"/>
              <a:t>여기서 주의할 점은 패널이 키 입력을 받으려면 반드시 </a:t>
            </a:r>
            <a:r>
              <a:rPr lang="en-US" altLang="ko-KR" dirty="0" err="1"/>
              <a:t>setFocusable</a:t>
            </a:r>
            <a:r>
              <a:rPr lang="en-US" altLang="ko-KR" dirty="0"/>
              <a:t>(true)</a:t>
            </a:r>
            <a:r>
              <a:rPr lang="ko-KR" altLang="en-US" dirty="0"/>
              <a:t>를 호출하여야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05A445-456F-4F26-A130-7FC926F8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43" y="3059206"/>
            <a:ext cx="7010086" cy="17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16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8DA0F-8492-4374-85A9-12A25276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AABCA-D214-40F0-9A1B-583A38F2E1D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➊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작성한다</a:t>
            </a:r>
            <a:r>
              <a:rPr lang="en-US" altLang="ko-KR" dirty="0"/>
              <a:t>. - </a:t>
            </a:r>
            <a:r>
              <a:rPr lang="ko-KR" altLang="en-US" dirty="0"/>
              <a:t>어떤 클래스가 이벤트 </a:t>
            </a:r>
            <a:r>
              <a:rPr lang="ko-KR" altLang="en-US" dirty="0" err="1"/>
              <a:t>리스너가</a:t>
            </a:r>
            <a:r>
              <a:rPr lang="ko-KR" altLang="en-US" dirty="0"/>
              <a:t> 되기 위해서는 </a:t>
            </a:r>
            <a:r>
              <a:rPr lang="ko-KR" altLang="en-US" dirty="0" err="1"/>
              <a:t>리스너</a:t>
            </a:r>
            <a:r>
              <a:rPr lang="ko-KR" altLang="en-US" dirty="0"/>
              <a:t> 인터페이스를 구현하여야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54C2E5-50BA-47A3-ABCF-F3F9E647B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524" y="2566147"/>
            <a:ext cx="7089648" cy="14894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F4B574-795D-475D-B4E1-B7C13660A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90" y="4403856"/>
            <a:ext cx="6669741" cy="222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401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A6B11-1B6B-4D78-802A-A4AB3BEA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자동차 움직이기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8AD6600-6F0E-4656-84EC-0B43CE90106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74575" y="1632590"/>
            <a:ext cx="6963990" cy="3793923"/>
          </a:xfrm>
        </p:spPr>
      </p:pic>
    </p:spTree>
    <p:extLst>
      <p:ext uri="{BB962C8B-B14F-4D97-AF65-F5344CB8AC3E}">
        <p14:creationId xmlns:p14="http://schemas.microsoft.com/office/powerpoint/2010/main" val="2552857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A6B11-1B6B-4D78-802A-A4AB3BEA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자동차 움직이기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F9A804B-011D-4D26-93EE-E1FF2F2B5AF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28710" y="1600200"/>
            <a:ext cx="7121530" cy="4495800"/>
          </a:xfrm>
        </p:spPr>
      </p:pic>
    </p:spTree>
    <p:extLst>
      <p:ext uri="{BB962C8B-B14F-4D97-AF65-F5344CB8AC3E}">
        <p14:creationId xmlns:p14="http://schemas.microsoft.com/office/powerpoint/2010/main" val="25371129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A6B11-1B6B-4D78-802A-A4AB3BEAF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자동차 움직이기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BA7DBF0-8E77-4605-BFB0-0EFC2E95D4B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509246" y="1739933"/>
            <a:ext cx="6451413" cy="2002640"/>
          </a:xfrm>
        </p:spPr>
      </p:pic>
    </p:spTree>
    <p:extLst>
      <p:ext uri="{BB962C8B-B14F-4D97-AF65-F5344CB8AC3E}">
        <p14:creationId xmlns:p14="http://schemas.microsoft.com/office/powerpoint/2010/main" val="3080004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21D22-0C3B-4848-806D-FC58FB929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15678E6-DE16-4DA2-855B-9CCECE7DDD77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658646"/>
            <a:ext cx="8153400" cy="1976367"/>
          </a:xfrm>
        </p:spPr>
      </p:pic>
    </p:spTree>
    <p:extLst>
      <p:ext uri="{BB962C8B-B14F-4D97-AF65-F5344CB8AC3E}">
        <p14:creationId xmlns:p14="http://schemas.microsoft.com/office/powerpoint/2010/main" val="747069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Mouse</a:t>
            </a:r>
            <a:r>
              <a:rPr lang="ko-KR" altLang="en-US" dirty="0"/>
              <a:t>와 </a:t>
            </a:r>
            <a:r>
              <a:rPr lang="en-US" altLang="ko-KR" dirty="0" err="1"/>
              <a:t>MouseMotion</a:t>
            </a:r>
            <a:r>
              <a:rPr lang="en-US" altLang="ko-KR" dirty="0"/>
              <a:t> </a:t>
            </a:r>
            <a:r>
              <a:rPr lang="ko-KR" altLang="en-US" dirty="0"/>
              <a:t>이벤트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94" y="2062055"/>
            <a:ext cx="5832629" cy="29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3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MouseListener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75A0C13-39ED-4C25-9A1A-F63E8C699605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957885"/>
            <a:ext cx="8153400" cy="1969560"/>
          </a:xfrm>
        </p:spPr>
      </p:pic>
    </p:spTree>
    <p:extLst>
      <p:ext uri="{BB962C8B-B14F-4D97-AF65-F5344CB8AC3E}">
        <p14:creationId xmlns:p14="http://schemas.microsoft.com/office/powerpoint/2010/main" val="3628713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MouseMotionListener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9F8B9F9-0B99-4C08-8C0A-8D169A60ACA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05342"/>
            <a:ext cx="8153400" cy="1623658"/>
          </a:xfrm>
        </p:spPr>
      </p:pic>
    </p:spTree>
    <p:extLst>
      <p:ext uri="{BB962C8B-B14F-4D97-AF65-F5344CB8AC3E}">
        <p14:creationId xmlns:p14="http://schemas.microsoft.com/office/powerpoint/2010/main" val="3441995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A668F-ECBB-4538-B10E-378A42B0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이벤트 관찰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2CAC78D-1D09-40CE-9ADC-D613BE5CAE0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730566"/>
            <a:ext cx="8153400" cy="2101468"/>
          </a:xfrm>
        </p:spPr>
      </p:pic>
    </p:spTree>
    <p:extLst>
      <p:ext uri="{BB962C8B-B14F-4D97-AF65-F5344CB8AC3E}">
        <p14:creationId xmlns:p14="http://schemas.microsoft.com/office/powerpoint/2010/main" val="1738240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6F47C-746F-4586-97DE-E6BEE65D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MouseEvent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36E25A-C00C-46F9-B694-E95CDE0E82D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416554"/>
            <a:ext cx="8153400" cy="2863091"/>
          </a:xfrm>
        </p:spPr>
      </p:pic>
    </p:spTree>
    <p:extLst>
      <p:ext uri="{BB962C8B-B14F-4D97-AF65-F5344CB8AC3E}">
        <p14:creationId xmlns:p14="http://schemas.microsoft.com/office/powerpoint/2010/main" val="19807849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BC2CD-1428-4978-9979-7630C2A7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 이벤트 정보 출력하기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FFACC29-8C74-4D15-8E0C-52295E58C6E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774723"/>
            <a:ext cx="8153400" cy="2694471"/>
          </a:xfrm>
        </p:spPr>
      </p:pic>
    </p:spTree>
    <p:extLst>
      <p:ext uri="{BB962C8B-B14F-4D97-AF65-F5344CB8AC3E}">
        <p14:creationId xmlns:p14="http://schemas.microsoft.com/office/powerpoint/2010/main" val="945192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8DA0F-8492-4374-85A9-12A252763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3AABCA-D214-40F0-9A1B-583A38F2E1D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➋ 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컴포넌트에 등록한다</a:t>
            </a:r>
            <a:r>
              <a:rPr lang="en-US" altLang="ko-KR" dirty="0"/>
              <a:t>. - </a:t>
            </a:r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컴포넌트에 등록하는 단계이다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AE480D-0127-4779-995F-9AC2D4BE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26" y="2414307"/>
            <a:ext cx="6831947" cy="23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439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BC2CD-1428-4978-9979-7630C2A7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 이벤트 정보 출력하기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BA32386-B7A6-42B1-9A3D-5103D3F8525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51040" y="1643874"/>
            <a:ext cx="7041920" cy="3699092"/>
          </a:xfrm>
        </p:spPr>
      </p:pic>
    </p:spTree>
    <p:extLst>
      <p:ext uri="{BB962C8B-B14F-4D97-AF65-F5344CB8AC3E}">
        <p14:creationId xmlns:p14="http://schemas.microsoft.com/office/powerpoint/2010/main" val="4272207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BC2CD-1428-4978-9979-7630C2A7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 이벤트 정보 출력하기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AD1717E-4F0D-44EF-9E0B-6452BCE1C5C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361" y="113394"/>
            <a:ext cx="6622497" cy="6631211"/>
          </a:xfrm>
        </p:spPr>
      </p:pic>
    </p:spTree>
    <p:extLst>
      <p:ext uri="{BB962C8B-B14F-4D97-AF65-F5344CB8AC3E}">
        <p14:creationId xmlns:p14="http://schemas.microsoft.com/office/powerpoint/2010/main" val="2439249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4DDE4-B9E9-4EDC-B6BF-A8FD3039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마우스로 자동차 이동하기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D775E-97AA-4595-90C5-6773E050A60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앞에서 키보드의 화살표 키를 이용하여 자동차를 움직이는 프로그램을 작성한 바 있다</a:t>
            </a:r>
            <a:r>
              <a:rPr lang="en-US" altLang="ko-KR" dirty="0"/>
              <a:t>. </a:t>
            </a:r>
            <a:r>
              <a:rPr lang="ko-KR" altLang="en-US" dirty="0"/>
              <a:t>이번에는 마우스 클릭으로 자동차를 이동하는 프로그램을 작성하여 보자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591596-D838-4C08-95B2-3283D51B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139" y="2779338"/>
            <a:ext cx="6915744" cy="171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566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4DDE4-B9E9-4EDC-B6BF-A8FD3039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마우스로 자동차 이동하기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F6DACC-1836-4F15-803F-D4B971F4C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163" y="1219200"/>
            <a:ext cx="6933673" cy="53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625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4DDE4-B9E9-4EDC-B6BF-A8FD3039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마우스로 자동차 이동하기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64F7A-62E3-436C-8CC2-F206BA203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42" y="1569944"/>
            <a:ext cx="6662178" cy="26445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182683-DEA7-44C1-8251-533DC7DC8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17" y="4214473"/>
            <a:ext cx="6760789" cy="22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98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587DC-276E-4093-A01A-F0B65E38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마우스로 원 그리기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325993-8CE0-4F92-A0E9-B04FC10CAC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우리는 아직 원을 그리는 방법을 학습하지 않았지만 프레임에서 </a:t>
            </a:r>
            <a:r>
              <a:rPr lang="en-US" altLang="ko-KR" dirty="0" err="1"/>
              <a:t>getGraphics</a:t>
            </a:r>
            <a:r>
              <a:rPr lang="en-US" altLang="ko-KR" dirty="0"/>
              <a:t>()</a:t>
            </a:r>
            <a:r>
              <a:rPr lang="ko-KR" altLang="en-US" dirty="0"/>
              <a:t>을 호출하여 </a:t>
            </a:r>
            <a:r>
              <a:rPr lang="en-US" altLang="ko-KR" dirty="0"/>
              <a:t>Graphics </a:t>
            </a:r>
            <a:r>
              <a:rPr lang="ko-KR" altLang="en-US" dirty="0"/>
              <a:t>객체를 얻은 후에 </a:t>
            </a:r>
            <a:r>
              <a:rPr lang="en-US" altLang="ko-KR" dirty="0" err="1"/>
              <a:t>fillOval</a:t>
            </a:r>
            <a:r>
              <a:rPr lang="en-US" altLang="ko-KR" dirty="0"/>
              <a:t>()</a:t>
            </a:r>
            <a:r>
              <a:rPr lang="ko-KR" altLang="en-US" dirty="0"/>
              <a:t>을 호출하면 간단히 원을 그릴 수 있다</a:t>
            </a:r>
            <a:r>
              <a:rPr lang="en-US" altLang="ko-KR" dirty="0"/>
              <a:t>. </a:t>
            </a:r>
            <a:r>
              <a:rPr lang="ko-KR" altLang="en-US" dirty="0"/>
              <a:t>마우스를 클릭하는 곳에 원을 그려보자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A5A7F2-7137-4F22-8BAC-9C8A7934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2795587"/>
            <a:ext cx="64674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1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587DC-276E-4093-A01A-F0B65E38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마우스로 원 그리기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96F44FE-6288-4445-9E18-91B39D0DE1AE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627118" y="1600200"/>
            <a:ext cx="6124713" cy="4495800"/>
          </a:xfrm>
        </p:spPr>
      </p:pic>
    </p:spTree>
    <p:extLst>
      <p:ext uri="{BB962C8B-B14F-4D97-AF65-F5344CB8AC3E}">
        <p14:creationId xmlns:p14="http://schemas.microsoft.com/office/powerpoint/2010/main" val="7469074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587DC-276E-4093-A01A-F0B65E38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마우스로 원 그리기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4FB9977-4437-43B9-A5A7-0B7EEF4A76A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41229" y="1925735"/>
            <a:ext cx="6496237" cy="1263349"/>
          </a:xfrm>
        </p:spPr>
      </p:pic>
    </p:spTree>
    <p:extLst>
      <p:ext uri="{BB962C8B-B14F-4D97-AF65-F5344CB8AC3E}">
        <p14:creationId xmlns:p14="http://schemas.microsoft.com/office/powerpoint/2010/main" val="349279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6F4EEC-0CB8-498F-9AB3-8383980FD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7A9D125-284C-415E-A051-D75FB574C81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5300" y="1910900"/>
            <a:ext cx="8153400" cy="1310494"/>
          </a:xfrm>
        </p:spPr>
      </p:pic>
    </p:spTree>
    <p:extLst>
      <p:ext uri="{BB962C8B-B14F-4D97-AF65-F5344CB8AC3E}">
        <p14:creationId xmlns:p14="http://schemas.microsoft.com/office/powerpoint/2010/main" val="2910179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45BE26-AC9C-4CE6-AED4-3C532C5F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어댑터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F64E91-939B-4A60-BFE4-322532762AB0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이벤트를 처리하기 위해서는 </a:t>
            </a:r>
            <a:r>
              <a:rPr lang="ko-KR" altLang="en-US" dirty="0" err="1"/>
              <a:t>리스너</a:t>
            </a:r>
            <a:r>
              <a:rPr lang="ko-KR" altLang="en-US" dirty="0"/>
              <a:t> 인터페이스에서 정의되어 있는 모든 메소드를 구현해야 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어댑터 클래스</a:t>
            </a:r>
            <a:r>
              <a:rPr lang="en-US" altLang="ko-KR" dirty="0"/>
              <a:t>(Adaptor Class)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인터페이스를 </a:t>
            </a:r>
            <a:r>
              <a:rPr lang="ko-KR" altLang="en-US" dirty="0" err="1"/>
              <a:t>구현해놓은</a:t>
            </a:r>
            <a:r>
              <a:rPr lang="ko-KR" altLang="en-US" dirty="0"/>
              <a:t> 클래스이다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어댑터 클래스를  상속받아서 원하는 </a:t>
            </a:r>
            <a:r>
              <a:rPr lang="ko-KR" altLang="en-US" dirty="0" err="1"/>
              <a:t>메소드만을</a:t>
            </a:r>
            <a:r>
              <a:rPr lang="ko-KR" altLang="en-US" dirty="0"/>
              <a:t> 재정의하는 것이 가능해진다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3064F-397C-452F-B9CD-429D6864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78" y="3429000"/>
            <a:ext cx="696014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9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7F564-3F9B-4172-BFD3-A0E888983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3EF244-0179-4BE9-A54D-F5241F660D2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89847"/>
            <a:ext cx="8153400" cy="4495800"/>
          </a:xfrm>
        </p:spPr>
        <p:txBody>
          <a:bodyPr>
            <a:normAutofit/>
          </a:bodyPr>
          <a:lstStyle/>
          <a:p>
            <a:r>
              <a:rPr lang="ko-KR" altLang="en-US" dirty="0"/>
              <a:t>이벤트 객체는 발생된 이벤트에 대한 모든 정보를 </a:t>
            </a:r>
            <a:r>
              <a:rPr lang="ko-KR" altLang="en-US" dirty="0" err="1"/>
              <a:t>리스너로</a:t>
            </a:r>
            <a:r>
              <a:rPr lang="ko-KR" altLang="en-US" dirty="0"/>
              <a:t> 전달한다</a:t>
            </a:r>
            <a:r>
              <a:rPr lang="en-US" altLang="ko-KR" dirty="0"/>
              <a:t>. </a:t>
            </a:r>
            <a:r>
              <a:rPr lang="ko-KR" altLang="en-US" dirty="0"/>
              <a:t>이벤트 객체는 </a:t>
            </a:r>
            <a:r>
              <a:rPr lang="en-US" altLang="ko-KR" dirty="0" err="1"/>
              <a:t>getSource</a:t>
            </a:r>
            <a:r>
              <a:rPr lang="en-US" altLang="ko-KR" dirty="0"/>
              <a:t>() </a:t>
            </a:r>
            <a:r>
              <a:rPr lang="ko-KR" altLang="en-US" dirty="0"/>
              <a:t>액션 이벤트가 발생하면 호출된다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7569B-BDAE-4FFD-B4CF-78E522901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677" y="2518241"/>
            <a:ext cx="7038135" cy="12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89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BD270-8085-4A97-BA50-5307D456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리스너</a:t>
            </a:r>
            <a:r>
              <a:rPr lang="ko-KR" altLang="en-US" dirty="0"/>
              <a:t> 인터페이스를 구현하는 방법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BF27CC-AD60-451A-B930-65725430C9B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151955"/>
            <a:ext cx="8153400" cy="3392290"/>
          </a:xfrm>
        </p:spPr>
      </p:pic>
    </p:spTree>
    <p:extLst>
      <p:ext uri="{BB962C8B-B14F-4D97-AF65-F5344CB8AC3E}">
        <p14:creationId xmlns:p14="http://schemas.microsoft.com/office/powerpoint/2010/main" val="12323291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0BD270-8085-4A97-BA50-5307D456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어댑터 클래스를 상속받는 방법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A131C50-B1F1-48A0-BF2A-BA67C394E8BB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08347" y="1864272"/>
            <a:ext cx="7527305" cy="2090484"/>
          </a:xfrm>
        </p:spPr>
      </p:pic>
    </p:spTree>
    <p:extLst>
      <p:ext uri="{BB962C8B-B14F-4D97-AF65-F5344CB8AC3E}">
        <p14:creationId xmlns:p14="http://schemas.microsoft.com/office/powerpoint/2010/main" val="4116026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E7552-BB56-465D-87A6-6EEDB17E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 드래그 이벤트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EE4520-AD99-4868-A1AE-9E4370E7A4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마우스 어댑터 클래스를 사용하여서 마우스 드래그 이벤트를 처리해보자</a:t>
            </a:r>
            <a:r>
              <a:rPr lang="en-US" altLang="ko-KR" dirty="0"/>
              <a:t>. </a:t>
            </a:r>
            <a:r>
              <a:rPr lang="ko-KR" altLang="en-US" dirty="0"/>
              <a:t>마우스 드래그 이벤트가 발생하면 이벤트 정보를 콘솔에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8DB74-CC89-42B4-A688-D8C665FF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36" y="2816599"/>
            <a:ext cx="6341054" cy="17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919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E7552-BB56-465D-87A6-6EEDB17EA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: </a:t>
            </a:r>
            <a:r>
              <a:rPr lang="ko-KR" altLang="en-US" dirty="0"/>
              <a:t>마우스 드래그 이벤트 출력하기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1A9CDF6-E943-480A-8503-14C74AC0DE81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82377" y="1150849"/>
            <a:ext cx="6612752" cy="5531822"/>
          </a:xfrm>
        </p:spPr>
      </p:pic>
    </p:spTree>
    <p:extLst>
      <p:ext uri="{BB962C8B-B14F-4D97-AF65-F5344CB8AC3E}">
        <p14:creationId xmlns:p14="http://schemas.microsoft.com/office/powerpoint/2010/main" val="2918601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A079F-BBD6-4E1A-9388-19613FC18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590922-07CF-4F91-94B0-5E544517B1E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64849"/>
            <a:ext cx="8153400" cy="1061937"/>
          </a:xfrm>
        </p:spPr>
      </p:pic>
    </p:spTree>
    <p:extLst>
      <p:ext uri="{BB962C8B-B14F-4D97-AF65-F5344CB8AC3E}">
        <p14:creationId xmlns:p14="http://schemas.microsoft.com/office/powerpoint/2010/main" val="29595625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계산기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이번 장에서 버튼의 액션 이벤트를 처리하여 기초적인 계산 기능을 부여해보자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C19D8-085D-4816-B4B7-E8A5E9978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66" y="2621408"/>
            <a:ext cx="5102711" cy="208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324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Tic-Tac-Toe </a:t>
            </a:r>
            <a:r>
              <a:rPr lang="ko-KR" altLang="en-US" dirty="0"/>
              <a:t>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Tic-Tac-Toe </a:t>
            </a:r>
            <a:r>
              <a:rPr lang="ko-KR" altLang="en-US" dirty="0"/>
              <a:t>게임을 작성하여 보자</a:t>
            </a:r>
            <a:r>
              <a:rPr lang="en-US" altLang="ko-KR" dirty="0"/>
              <a:t>. Tic-Tac-Toe </a:t>
            </a:r>
            <a:r>
              <a:rPr lang="ko-KR" altLang="en-US" dirty="0"/>
              <a:t>게임은 </a:t>
            </a:r>
            <a:r>
              <a:rPr lang="en-US" altLang="ko-KR" dirty="0"/>
              <a:t>3×3</a:t>
            </a:r>
            <a:r>
              <a:rPr lang="ko-KR" altLang="en-US" dirty="0"/>
              <a:t>칸을 가진 게임판을 만들고</a:t>
            </a:r>
            <a:r>
              <a:rPr lang="en-US" altLang="ko-KR" dirty="0"/>
              <a:t>, </a:t>
            </a:r>
            <a:r>
              <a:rPr lang="ko-KR" altLang="en-US" dirty="0"/>
              <a:t>경기자가 동그라미 기호</a:t>
            </a:r>
            <a:r>
              <a:rPr lang="en-US" altLang="ko-KR" dirty="0"/>
              <a:t>(O)</a:t>
            </a:r>
            <a:r>
              <a:rPr lang="ko-KR" altLang="en-US" dirty="0"/>
              <a:t>와 </a:t>
            </a:r>
            <a:r>
              <a:rPr lang="ko-KR" altLang="en-US" dirty="0" err="1"/>
              <a:t>가위표</a:t>
            </a:r>
            <a:r>
              <a:rPr lang="ko-KR" altLang="en-US" dirty="0"/>
              <a:t> 기호</a:t>
            </a:r>
            <a:r>
              <a:rPr lang="en-US" altLang="ko-KR" dirty="0"/>
              <a:t>(X)</a:t>
            </a:r>
            <a:r>
              <a:rPr lang="ko-KR" altLang="en-US" dirty="0"/>
              <a:t>을 번갈아 가며 게임판에 놓는 게임이다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FDD69A-AD0E-4B61-A6AD-D2102415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2918012"/>
            <a:ext cx="4696980" cy="216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674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03983-D6BC-40A3-A64B-E3EE6F3B6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Mini</a:t>
            </a:r>
            <a:r>
              <a:rPr lang="ko-KR" altLang="en-US" dirty="0"/>
              <a:t> </a:t>
            </a:r>
            <a:r>
              <a:rPr lang="en-US" altLang="ko-KR" dirty="0"/>
              <a:t>Project: </a:t>
            </a:r>
            <a:r>
              <a:rPr lang="ko-KR" altLang="en-US" dirty="0"/>
              <a:t>지뢰 찾기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F1A37-9B98-435B-90DF-60ACCB2F81E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게임의 목표는 “</a:t>
            </a:r>
            <a:r>
              <a:rPr lang="ko-KR" altLang="en-US" dirty="0" err="1"/>
              <a:t>지뢰”가</a:t>
            </a:r>
            <a:r>
              <a:rPr lang="ko-KR" altLang="en-US" dirty="0"/>
              <a:t> 숨겨진 직사각형 보드에서 인접 지뢰의 개수 힌트의 도움을 받아 어떤 지뢰도 폭파시키지 않고 안전하게 제거하는 것이다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7A9A92-DE40-4A36-B830-48B34B76C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874" y="2678156"/>
            <a:ext cx="5366251" cy="257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00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53085" y="1671917"/>
            <a:ext cx="8504044" cy="4872317"/>
          </a:xfrm>
          <a:prstGeom prst="rect">
            <a:avLst/>
          </a:prstGeom>
          <a:solidFill>
            <a:srgbClr val="008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gray">
          <a:xfrm>
            <a:off x="595223" y="1792941"/>
            <a:ext cx="7211683" cy="366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Char char="¢"/>
              <a:defRPr lang="en-US" sz="2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85000"/>
              <a:buFont typeface="Wingdings" pitchFamily="2" charset="2"/>
              <a:buChar char="¤"/>
              <a:defRPr lang="en-US" sz="20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85000"/>
              <a:buFont typeface="Wingdings" pitchFamily="2" charset="2"/>
              <a:buChar char="¤"/>
              <a:defRPr lang="en-US" sz="18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¤"/>
              <a:defRPr lang="en-US" sz="16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6"/>
              </a:buClr>
              <a:buSzPct val="85000"/>
              <a:buFont typeface="Wingdings" pitchFamily="2" charset="2"/>
              <a:buChar char="¤"/>
              <a:defRPr lang="en-US" sz="1400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이벤트 구동 프로그래밍이란 이벤트의 발생에 의하여 프로그램의 실행 흐름이 결정되는 프로그래밍 방식이다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자바 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프로그래밍도 여기에 속한다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이벤트는 버튼을 클릭하거나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마우스를 움직이거나 하면 발생한다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이벤트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리스너란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이벤트를 받아서 처리하는 객체이다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이벤트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리스너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클래스는 여러 가지 방법으로 구현할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많이 사용되는 방법은 내부 클래스로 작성하거나 무명 클래스로 작성하는 방법이다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내부 클래스로 이벤트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리스너를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작성하면 외부 클래스의 멤버에 자유롭게 접근할 수 있어서 편리하다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 이벤트는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KeyListener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인터페이스를 구현하여 처리한다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getKeyChar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(),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getKeyCode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등의 메소드가 제공된다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마우스 이벤트는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MouseListener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나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MouseMotionListener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를 구현하여 처리한다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mouseClicked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와 같은 메소드들이 제공된다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어댑터 클래스는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리스너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인터페이스의 메소드들을 전부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구현해놓은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클래스로서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i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이것을 상속받아서 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필요한 메소드만 </a:t>
            </a:r>
            <a:r>
              <a:rPr lang="ko-KR" altLang="en-US" sz="1600" i="1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오버라이드할</a:t>
            </a:r>
            <a:r>
              <a:rPr lang="ko-KR" altLang="en-US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수 있다</a:t>
            </a:r>
            <a:r>
              <a:rPr lang="en-US" altLang="ko-KR" sz="1600" i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906" y="5387596"/>
            <a:ext cx="1160037" cy="105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578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Q &amp; A</a:t>
            </a:r>
          </a:p>
        </p:txBody>
      </p:sp>
      <p:pic>
        <p:nvPicPr>
          <p:cNvPr id="457732" name="Picture 4" descr="MCj0416502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389" y="2417955"/>
            <a:ext cx="1706562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 descr="Male Teacher Cartoon Free Stock Photo - Public Domain Pictur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48" y="1788893"/>
            <a:ext cx="3668245" cy="261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7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EA9603-68D1-4BBC-BDC3-4A70FF9E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중간점검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EB170BA-D6E2-4AF1-B5AF-7309AC07BA0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832202"/>
            <a:ext cx="8153400" cy="1252735"/>
          </a:xfrm>
        </p:spPr>
      </p:pic>
    </p:spTree>
    <p:extLst>
      <p:ext uri="{BB962C8B-B14F-4D97-AF65-F5344CB8AC3E}">
        <p14:creationId xmlns:p14="http://schemas.microsoft.com/office/powerpoint/2010/main" val="3018305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545EFA-CD3E-4973-B4D0-736B6BE4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2B6A9-8456-443B-8B09-610B8B752D6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카운터 프로그램을 예로 들어서 설명해보자</a:t>
            </a:r>
            <a:r>
              <a:rPr lang="en-US" altLang="ko-KR" dirty="0"/>
              <a:t>. </a:t>
            </a:r>
            <a:r>
              <a:rPr lang="ko-KR" altLang="en-US" dirty="0"/>
              <a:t>아래 프로그램에서 “증가” 버튼을 누르면 카운터 값이 하나씩 증가되어서 표시된다</a:t>
            </a:r>
            <a:r>
              <a:rPr lang="en-US" altLang="ko-KR" dirty="0"/>
              <a:t>. </a:t>
            </a:r>
            <a:r>
              <a:rPr lang="ko-KR" altLang="en-US" dirty="0"/>
              <a:t>우리는 버튼에서 발생하는 액션 이벤트를 처리하여야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39D7BD-D041-4B6F-A22E-A4F050B3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994" y="2862558"/>
            <a:ext cx="4291277" cy="158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88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2893</TotalTime>
  <Words>1186</Words>
  <Application>Microsoft Office PowerPoint</Application>
  <PresentationFormat>화면 슬라이드 쇼(4:3)</PresentationFormat>
  <Paragraphs>134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5" baseType="lpstr">
      <vt:lpstr>굴림</vt:lpstr>
      <vt:lpstr>Arial</vt:lpstr>
      <vt:lpstr>Tw Cen MT</vt:lpstr>
      <vt:lpstr>Wingdings</vt:lpstr>
      <vt:lpstr>Wingdings 2</vt:lpstr>
      <vt:lpstr>가을</vt:lpstr>
      <vt:lpstr>10장 이벤트 처리</vt:lpstr>
      <vt:lpstr>10장의 목표</vt:lpstr>
      <vt:lpstr>이벤트 구동 프로그래밍</vt:lpstr>
      <vt:lpstr>이벤트와 이벤트 리스너</vt:lpstr>
      <vt:lpstr>이벤트 처리 과정</vt:lpstr>
      <vt:lpstr>이벤트 처리 과정</vt:lpstr>
      <vt:lpstr>이벤트 객체</vt:lpstr>
      <vt:lpstr>중간점검</vt:lpstr>
      <vt:lpstr>이벤트 처리 방법</vt:lpstr>
      <vt:lpstr>이벤트 처리기를 어디에…</vt:lpstr>
      <vt:lpstr>내부 클래스가 이벤트를 처리하는 방법</vt:lpstr>
      <vt:lpstr>내부 클래스가 이벤트를 처리하는 방법</vt:lpstr>
      <vt:lpstr>외부 클래스가 이벤트를 처리하는 방법</vt:lpstr>
      <vt:lpstr>외부 클래스가 이벤트를 처리하는 방법</vt:lpstr>
      <vt:lpstr>프레임 클래스가 이벤트를 처리하는 방법</vt:lpstr>
      <vt:lpstr>프레임 클래스가 이벤트를 처리하는 방법</vt:lpstr>
      <vt:lpstr>무명 클래스를 사용하는 방법</vt:lpstr>
      <vt:lpstr>익명 클래스를 사용하는 방법</vt:lpstr>
      <vt:lpstr>일반 클래스와 익명 클래스의 비교</vt:lpstr>
      <vt:lpstr>람다식을 이용하는 방법</vt:lpstr>
      <vt:lpstr>람다식을 이용하는 방법</vt:lpstr>
      <vt:lpstr>중간점검</vt:lpstr>
      <vt:lpstr>Mini Project: 사진 뷰어 만들기</vt:lpstr>
      <vt:lpstr>스윙 컴포넌트의 이벤트</vt:lpstr>
      <vt:lpstr>저수준 이벤트</vt:lpstr>
      <vt:lpstr>의미적 이벤트</vt:lpstr>
      <vt:lpstr>액션 이벤트</vt:lpstr>
      <vt:lpstr>예제: 액션 이벤트 </vt:lpstr>
      <vt:lpstr>예제: 액션 이벤트 </vt:lpstr>
      <vt:lpstr>예제: 액션 이벤트 </vt:lpstr>
      <vt:lpstr>실행결과</vt:lpstr>
      <vt:lpstr>중간점검</vt:lpstr>
      <vt:lpstr>Lab: 키패드 만들기</vt:lpstr>
      <vt:lpstr>Sol: 키패드 만들기</vt:lpstr>
      <vt:lpstr>Sol: 키패드 만들기</vt:lpstr>
      <vt:lpstr>Lab: 가위 바위 보 게임</vt:lpstr>
      <vt:lpstr>Sol: 가위 바위 보 게임</vt:lpstr>
      <vt:lpstr>Sol: 가위 바위 보 게임</vt:lpstr>
      <vt:lpstr>Sol: 가위 바위 보 게임</vt:lpstr>
      <vt:lpstr>Sol: 가위 바위 보 게임</vt:lpstr>
      <vt:lpstr>키이벤트 </vt:lpstr>
      <vt:lpstr>포커스</vt:lpstr>
      <vt:lpstr>KeyListener 인터페이스</vt:lpstr>
      <vt:lpstr>KeyEvent 클래스</vt:lpstr>
      <vt:lpstr>getKeyCode()</vt:lpstr>
      <vt:lpstr>예제: 키 이벤트 정보 출력하기</vt:lpstr>
      <vt:lpstr>예제: 키 이벤트 정보 출력하기</vt:lpstr>
      <vt:lpstr>예제: 키 이벤트 정보 출력하기</vt:lpstr>
      <vt:lpstr>예제: 자동차 움직이기</vt:lpstr>
      <vt:lpstr>예제: 자동차 움직이기</vt:lpstr>
      <vt:lpstr>예제: 자동차 움직이기</vt:lpstr>
      <vt:lpstr>예제: 자동차 움직이기</vt:lpstr>
      <vt:lpstr>중간점검</vt:lpstr>
      <vt:lpstr>Mouse와 MouseMotion 이벤트</vt:lpstr>
      <vt:lpstr>MouseListener 인터페이스</vt:lpstr>
      <vt:lpstr>MouseMotionListener 인터페이스</vt:lpstr>
      <vt:lpstr>마우스 이벤트 관찰</vt:lpstr>
      <vt:lpstr>MouseEvent 객체</vt:lpstr>
      <vt:lpstr>예제: 마우스 이벤트 정보 출력하기</vt:lpstr>
      <vt:lpstr>예제: 마우스 이벤트 정보 출력하기</vt:lpstr>
      <vt:lpstr>예제: 마우스 이벤트 정보 출력하기</vt:lpstr>
      <vt:lpstr>예제: 마우스로 자동차 이동하기</vt:lpstr>
      <vt:lpstr>예제: 마우스로 자동차 이동하기</vt:lpstr>
      <vt:lpstr>예제: 마우스로 자동차 이동하기</vt:lpstr>
      <vt:lpstr>예제: 마우스로 원 그리기</vt:lpstr>
      <vt:lpstr>예제: 마우스로 원 그리기</vt:lpstr>
      <vt:lpstr>예제: 마우스로 원 그리기</vt:lpstr>
      <vt:lpstr>중간점검</vt:lpstr>
      <vt:lpstr>어댑터 클래스</vt:lpstr>
      <vt:lpstr>리스너 인터페이스를 구현하는 방법</vt:lpstr>
      <vt:lpstr>어댑터 클래스를 상속받는 방법</vt:lpstr>
      <vt:lpstr>예제: 마우스 드래그 이벤트 출력하기</vt:lpstr>
      <vt:lpstr>예제: 마우스 드래그 이벤트 출력하기</vt:lpstr>
      <vt:lpstr>중간점검</vt:lpstr>
      <vt:lpstr>Mini Project: 계산기 프로그램</vt:lpstr>
      <vt:lpstr>Mini Project: Tic-Tac-Toe 게임</vt:lpstr>
      <vt:lpstr>Mini Project: 지뢰 찾기 게임</vt:lpstr>
      <vt:lpstr>Summary</vt:lpstr>
      <vt:lpstr>Q &amp; A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천 인국</cp:lastModifiedBy>
  <cp:revision>737</cp:revision>
  <dcterms:created xsi:type="dcterms:W3CDTF">2007-06-29T06:43:39Z</dcterms:created>
  <dcterms:modified xsi:type="dcterms:W3CDTF">2022-02-27T05:44:40Z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